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Montserrat"/>
      <p:regular r:id="rId18"/>
      <p:bold r:id="rId19"/>
      <p:italic r:id="rId20"/>
      <p:boldItalic r:id="rId21"/>
    </p:embeddedFont>
    <p:embeddedFont>
      <p:font typeface="La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Lato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Lato-italic.fntdata"/><Relationship Id="rId23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ff238e1bfa_0_6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ff238e1bfa_0_6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ff238e1bfa_0_6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2ff238e1bfa_0_6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ff238e1bfa_0_6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2ff238e1bfa_0_6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ff238e1bfa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ff238e1bfa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ff238e1bfa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ff238e1bfa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ff238e1bfa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ff238e1bfa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ff238e1bfa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ff238e1bfa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ff238e1bfa_0_6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ff238e1bfa_0_6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ff238e1bfa_0_6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ff238e1bfa_0_6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ff238e1bfa_0_6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ff238e1bfa_0_6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ff238e1bfa_0_6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ff238e1bfa_0_6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Lab 8: Test Driven Development and CI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Seth Akins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GitHub Actions</a:t>
            </a:r>
            <a:endParaRPr/>
          </a:p>
        </p:txBody>
      </p:sp>
      <p:sp>
        <p:nvSpPr>
          <p:cNvPr id="201" name="Google Shape;201;p22"/>
          <p:cNvSpPr txBox="1"/>
          <p:nvPr>
            <p:ph idx="1" type="body"/>
          </p:nvPr>
        </p:nvSpPr>
        <p:spPr>
          <a:xfrm>
            <a:off x="5549600" y="1567550"/>
            <a:ext cx="27867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/>
              <a:t>For this course, we will be using GitHub Actions for CI.</a:t>
            </a:r>
            <a:endParaRPr sz="2000"/>
          </a:p>
        </p:txBody>
      </p:sp>
      <p:pic>
        <p:nvPicPr>
          <p:cNvPr id="202" name="Google Shape;20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4500" y="1567550"/>
            <a:ext cx="4828725" cy="2911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3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Main Idea: We use TDD and CI together to solve both of our </a:t>
            </a:r>
            <a:r>
              <a:rPr lang="en"/>
              <a:t>initial</a:t>
            </a:r>
            <a:r>
              <a:rPr lang="en"/>
              <a:t> problems.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4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213" name="Google Shape;213;p24"/>
          <p:cNvSpPr txBox="1"/>
          <p:nvPr>
            <p:ph idx="1" type="subTitle"/>
          </p:nvPr>
        </p:nvSpPr>
        <p:spPr>
          <a:xfrm>
            <a:off x="4463375" y="3924925"/>
            <a:ext cx="40914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Slides are based on the Lab 8 Slides posted on the class website (https://ualberta-cmput301.github.io/labs/slides/Lab8_Slides.pdf)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Coding Problems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How many times have you worked on an assignment, and you forgot to implement something?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Or, you implemented something, but then it broke later and you didn’t notice it?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823850" y="866775"/>
            <a:ext cx="48936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we prevent this?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Solution 1: Test Driven Development</a:t>
            </a:r>
            <a:endParaRPr/>
          </a:p>
        </p:txBody>
      </p:sp>
      <p:sp>
        <p:nvSpPr>
          <p:cNvPr id="152" name="Google Shape;152;p16"/>
          <p:cNvSpPr txBox="1"/>
          <p:nvPr>
            <p:ph idx="1" type="body"/>
          </p:nvPr>
        </p:nvSpPr>
        <p:spPr>
          <a:xfrm>
            <a:off x="4799125" y="1567550"/>
            <a:ext cx="35373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/>
              <a:t>Instead</a:t>
            </a:r>
            <a:r>
              <a:rPr lang="en" sz="1600"/>
              <a:t> of writing tests (maybe) later, we write the tests </a:t>
            </a:r>
            <a:r>
              <a:rPr lang="en" sz="1600"/>
              <a:t>before</a:t>
            </a:r>
            <a:r>
              <a:rPr lang="en" sz="1600"/>
              <a:t> we write the implementation of our feature.</a:t>
            </a:r>
            <a:endParaRPr sz="1600"/>
          </a:p>
        </p:txBody>
      </p:sp>
      <p:pic>
        <p:nvPicPr>
          <p:cNvPr id="153" name="Google Shape;15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575" y="1668825"/>
            <a:ext cx="3915626" cy="261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does TDD Work?</a:t>
            </a:r>
            <a:endParaRPr/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2142825" y="4799125"/>
            <a:ext cx="4759500" cy="2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Image is sources from https://www.spiceworks.com/tech/devops/articles/what-is-tdd/</a:t>
            </a:r>
            <a:endParaRPr/>
          </a:p>
        </p:txBody>
      </p:sp>
      <p:pic>
        <p:nvPicPr>
          <p:cNvPr id="160" name="Google Shape;16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7500" y="954700"/>
            <a:ext cx="5980175" cy="3766925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7"/>
          <p:cNvSpPr/>
          <p:nvPr/>
        </p:nvSpPr>
        <p:spPr>
          <a:xfrm>
            <a:off x="3587700" y="1752125"/>
            <a:ext cx="2458500" cy="121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2" name="Google Shape;162;p17"/>
          <p:cNvSpPr/>
          <p:nvPr/>
        </p:nvSpPr>
        <p:spPr>
          <a:xfrm>
            <a:off x="4955825" y="2794550"/>
            <a:ext cx="1611000" cy="1342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3" name="Google Shape;163;p17"/>
          <p:cNvSpPr/>
          <p:nvPr/>
        </p:nvSpPr>
        <p:spPr>
          <a:xfrm>
            <a:off x="2047100" y="2962325"/>
            <a:ext cx="1931100" cy="981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4" name="Google Shape;164;p17"/>
          <p:cNvSpPr/>
          <p:nvPr/>
        </p:nvSpPr>
        <p:spPr>
          <a:xfrm>
            <a:off x="3024725" y="3529475"/>
            <a:ext cx="1931100" cy="981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5" name="Google Shape;165;p17"/>
          <p:cNvSpPr/>
          <p:nvPr/>
        </p:nvSpPr>
        <p:spPr>
          <a:xfrm>
            <a:off x="1405225" y="1244200"/>
            <a:ext cx="1221600" cy="715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6" name="Google Shape;166;p17"/>
          <p:cNvSpPr/>
          <p:nvPr/>
        </p:nvSpPr>
        <p:spPr>
          <a:xfrm>
            <a:off x="2401850" y="1959400"/>
            <a:ext cx="1221600" cy="755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Advantages and Disadvantages of TDD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9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about our second problem?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Continuous Integration</a:t>
            </a:r>
            <a:endParaRPr/>
          </a:p>
        </p:txBody>
      </p:sp>
      <p:sp>
        <p:nvSpPr>
          <p:cNvPr id="182" name="Google Shape;182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/>
              <a:t>A process where we automatically build, test, and analyze our software when we make changes to it.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CI Works</a:t>
            </a:r>
            <a:endParaRPr/>
          </a:p>
        </p:txBody>
      </p:sp>
      <p:sp>
        <p:nvSpPr>
          <p:cNvPr id="188" name="Google Shape;188;p21"/>
          <p:cNvSpPr txBox="1"/>
          <p:nvPr>
            <p:ph idx="1" type="body"/>
          </p:nvPr>
        </p:nvSpPr>
        <p:spPr>
          <a:xfrm>
            <a:off x="7435675" y="1483313"/>
            <a:ext cx="12165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Image is </a:t>
            </a:r>
            <a:r>
              <a:rPr lang="en"/>
              <a:t>from https://www.pagerduty.com/resources/learn/what-is-continuous-integration/</a:t>
            </a:r>
            <a:endParaRPr/>
          </a:p>
        </p:txBody>
      </p:sp>
      <p:pic>
        <p:nvPicPr>
          <p:cNvPr id="189" name="Google Shape;18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5025" y="988975"/>
            <a:ext cx="5944150" cy="3899876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1"/>
          <p:cNvSpPr/>
          <p:nvPr/>
        </p:nvSpPr>
        <p:spPr>
          <a:xfrm>
            <a:off x="1481200" y="3396900"/>
            <a:ext cx="1718100" cy="131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1" name="Google Shape;191;p21"/>
          <p:cNvSpPr/>
          <p:nvPr/>
        </p:nvSpPr>
        <p:spPr>
          <a:xfrm>
            <a:off x="3194375" y="3317900"/>
            <a:ext cx="1718100" cy="1431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2" name="Google Shape;192;p21"/>
          <p:cNvSpPr/>
          <p:nvPr/>
        </p:nvSpPr>
        <p:spPr>
          <a:xfrm rot="-5400000">
            <a:off x="5566725" y="3350050"/>
            <a:ext cx="1214700" cy="1387200"/>
          </a:xfrm>
          <a:prstGeom prst="snip1Rect">
            <a:avLst>
              <a:gd fmla="val 4871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3" name="Google Shape;193;p21"/>
          <p:cNvSpPr/>
          <p:nvPr/>
        </p:nvSpPr>
        <p:spPr>
          <a:xfrm>
            <a:off x="4858375" y="1254100"/>
            <a:ext cx="1876200" cy="3351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4" name="Google Shape;194;p21"/>
          <p:cNvSpPr/>
          <p:nvPr/>
        </p:nvSpPr>
        <p:spPr>
          <a:xfrm>
            <a:off x="1994700" y="1179350"/>
            <a:ext cx="2863800" cy="131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5" name="Google Shape;195;p21"/>
          <p:cNvSpPr/>
          <p:nvPr/>
        </p:nvSpPr>
        <p:spPr>
          <a:xfrm>
            <a:off x="1599700" y="2083500"/>
            <a:ext cx="2073600" cy="1431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